
<file path=[Content_Types].xml><?xml version="1.0" encoding="utf-8"?>
<Types xmlns="http://schemas.openxmlformats.org/package/2006/content-types">
  <Override PartName="/ppt/tags/tag1.xml" ContentType="application/vnd.openxmlformats-officedocument.presentationml.tags+xml"/>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media/audio1.bin"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57" r:id="rId3"/>
    <p:sldId id="258" r:id="rId4"/>
    <p:sldId id="260" r:id="rId5"/>
    <p:sldId id="261" r:id="rId6"/>
    <p:sldId id="262" r:id="rId7"/>
    <p:sldId id="263"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9982" autoAdjust="0"/>
  </p:normalViewPr>
  <p:slideViewPr>
    <p:cSldViewPr snapToGrid="0" snapToObjects="1">
      <p:cViewPr varScale="1">
        <p:scale>
          <a:sx n="87" d="100"/>
          <a:sy n="87" d="100"/>
        </p:scale>
        <p:origin x="-8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5B6A8-2DDD-6244-956D-AAF0DA2E80E6}" type="datetimeFigureOut">
              <a:rPr lang="en-US" smtClean="0"/>
              <a:pPr/>
              <a:t>4/28/10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F11F6-86D2-E045-A9DF-FA7C2B25FD9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Explorers! Welcome</a:t>
            </a:r>
            <a:r>
              <a:rPr lang="en-US" baseline="0" dirty="0" smtClean="0"/>
              <a:t> to the Rainforest!</a:t>
            </a:r>
          </a:p>
          <a:p>
            <a:endParaRPr lang="en-US" baseline="0" dirty="0" smtClean="0"/>
          </a:p>
          <a:p>
            <a:r>
              <a:rPr lang="en-US" baseline="0" dirty="0" smtClean="0"/>
              <a:t>It was a bumpy ride but we are finally here! The rainforest is not just a forest! It’s got 4 layers to it! It’s almost like 4 towns living right on top of one another! </a:t>
            </a:r>
          </a:p>
          <a:p>
            <a:endParaRPr lang="en-US" baseline="0" dirty="0" smtClean="0"/>
          </a:p>
          <a:p>
            <a:r>
              <a:rPr lang="en-US" baseline="0" dirty="0" smtClean="0"/>
              <a:t>The four layers consist of the forest floor, the understory, the canopy and the emergent layer. It’s important to know about these layers so that you know what animals and plants are lurking about! </a:t>
            </a:r>
          </a:p>
          <a:p>
            <a:endParaRPr lang="en-US" baseline="0" dirty="0" smtClean="0"/>
          </a:p>
          <a:p>
            <a:r>
              <a:rPr lang="en-US" baseline="0" dirty="0" smtClean="0"/>
              <a:t>Go learn about the layers Explorers! I’ll be here waiting when you turn! </a:t>
            </a:r>
          </a:p>
          <a:p>
            <a:endParaRPr lang="en-US" dirty="0"/>
          </a:p>
        </p:txBody>
      </p:sp>
      <p:sp>
        <p:nvSpPr>
          <p:cNvPr id="4" name="Slide Number Placeholder 3"/>
          <p:cNvSpPr>
            <a:spLocks noGrp="1"/>
          </p:cNvSpPr>
          <p:nvPr>
            <p:ph type="sldNum" sz="quarter" idx="10"/>
          </p:nvPr>
        </p:nvSpPr>
        <p:spPr/>
        <p:txBody>
          <a:bodyPr/>
          <a:lstStyle/>
          <a:p>
            <a:fld id="{592F11F6-86D2-E045-A9DF-FA7C2B25FD96}"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38B27-3393-8942-B1C1-1F6CC9A33159}" type="datetimeFigureOut">
              <a:rPr lang="en-US" smtClean="0"/>
              <a:pPr/>
              <a:t>4/28/10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7BF0A-449A-EB4C-AE27-C7DD04159EE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38B27-3393-8942-B1C1-1F6CC9A33159}" type="datetimeFigureOut">
              <a:rPr lang="en-US" smtClean="0"/>
              <a:pPr/>
              <a:t>4/28/10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7BF0A-449A-EB4C-AE27-C7DD04159EE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jpe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tags" Target="../tags/tag1.xml"/><Relationship Id="rId2" Type="http://schemas.openxmlformats.org/officeDocument/2006/relationships/audio" Target="../media/audio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lush_rainforest.jpg"/>
          <p:cNvPicPr>
            <a:picLocks noChangeAspect="1"/>
          </p:cNvPicPr>
          <p:nvPr/>
        </p:nvPicPr>
        <p:blipFill>
          <a:blip r:embed="rId5"/>
          <a:stretch>
            <a:fillRect/>
          </a:stretch>
        </p:blipFill>
        <p:spPr>
          <a:xfrm>
            <a:off x="-1" y="0"/>
            <a:ext cx="9389517" cy="6858000"/>
          </a:xfrm>
          <a:prstGeom prst="rect">
            <a:avLst/>
          </a:prstGeom>
        </p:spPr>
      </p:pic>
      <p:sp>
        <p:nvSpPr>
          <p:cNvPr id="16" name="TextBox 15"/>
          <p:cNvSpPr txBox="1"/>
          <p:nvPr/>
        </p:nvSpPr>
        <p:spPr>
          <a:xfrm rot="2826316">
            <a:off x="8686315" y="3607401"/>
            <a:ext cx="673120" cy="585382"/>
          </a:xfrm>
          <a:prstGeom prst="rect">
            <a:avLst/>
          </a:prstGeom>
          <a:noFill/>
        </p:spPr>
        <p:txBody>
          <a:bodyPr wrap="square" rtlCol="0">
            <a:spAutoFit/>
          </a:bodyPr>
          <a:lstStyle/>
          <a:p>
            <a:endParaRPr lang="en-US" dirty="0"/>
          </a:p>
        </p:txBody>
      </p:sp>
      <p:pic>
        <p:nvPicPr>
          <p:cNvPr id="20" name="Picture 19" descr="Screen shot 2010-04-10 at 1.59.38 PM.png"/>
          <p:cNvPicPr>
            <a:picLocks noChangeAspect="1"/>
          </p:cNvPicPr>
          <p:nvPr/>
        </p:nvPicPr>
        <p:blipFill>
          <a:blip r:embed="rId6"/>
          <a:stretch>
            <a:fillRect/>
          </a:stretch>
        </p:blipFill>
        <p:spPr>
          <a:xfrm>
            <a:off x="6549709" y="3690523"/>
            <a:ext cx="2839807" cy="3167477"/>
          </a:xfrm>
          <a:prstGeom prst="rect">
            <a:avLst/>
          </a:prstGeom>
          <a:effectLst>
            <a:softEdge rad="50800"/>
          </a:effectLst>
        </p:spPr>
      </p:pic>
      <p:pic>
        <p:nvPicPr>
          <p:cNvPr id="21" name="Picture 20" descr="Screen shot 2010-04-10 at 2.04.14 PM.png"/>
          <p:cNvPicPr>
            <a:picLocks noChangeAspect="1"/>
          </p:cNvPicPr>
          <p:nvPr/>
        </p:nvPicPr>
        <p:blipFill>
          <a:blip r:embed="rId7"/>
          <a:stretch>
            <a:fillRect/>
          </a:stretch>
        </p:blipFill>
        <p:spPr>
          <a:xfrm>
            <a:off x="0" y="3762280"/>
            <a:ext cx="2696308" cy="3150742"/>
          </a:xfrm>
          <a:prstGeom prst="rect">
            <a:avLst/>
          </a:prstGeom>
        </p:spPr>
      </p:pic>
      <p:pic>
        <p:nvPicPr>
          <p:cNvPr id="23" name="Picture 22" descr="lush_rainforest.jpg"/>
          <p:cNvPicPr>
            <a:picLocks noChangeAspect="1"/>
          </p:cNvPicPr>
          <p:nvPr/>
        </p:nvPicPr>
        <p:blipFill>
          <a:blip r:embed="rId5"/>
          <a:srcRect l="92930" t="90073" r="-3290"/>
          <a:stretch>
            <a:fillRect/>
          </a:stretch>
        </p:blipFill>
        <p:spPr>
          <a:xfrm rot="3267372">
            <a:off x="8460155" y="3397041"/>
            <a:ext cx="1172309" cy="621811"/>
          </a:xfrm>
          <a:prstGeom prst="rect">
            <a:avLst/>
          </a:prstGeom>
        </p:spPr>
      </p:pic>
      <p:pic>
        <p:nvPicPr>
          <p:cNvPr id="24" name="Picture 23" descr="lush_rainforest.jpg"/>
          <p:cNvPicPr>
            <a:picLocks noChangeAspect="1"/>
          </p:cNvPicPr>
          <p:nvPr/>
        </p:nvPicPr>
        <p:blipFill>
          <a:blip r:embed="rId5"/>
          <a:srcRect l="19126" t="50971" r="67231" b="29061"/>
          <a:stretch>
            <a:fillRect/>
          </a:stretch>
        </p:blipFill>
        <p:spPr>
          <a:xfrm rot="19771264">
            <a:off x="2054857" y="3620766"/>
            <a:ext cx="544434" cy="530868"/>
          </a:xfrm>
          <a:prstGeom prst="rect">
            <a:avLst/>
          </a:prstGeom>
        </p:spPr>
      </p:pic>
      <p:sp>
        <p:nvSpPr>
          <p:cNvPr id="4" name="Title 3"/>
          <p:cNvSpPr>
            <a:spLocks noGrp="1"/>
          </p:cNvSpPr>
          <p:nvPr>
            <p:ph type="ctrTitle"/>
          </p:nvPr>
        </p:nvSpPr>
        <p:spPr>
          <a:xfrm>
            <a:off x="685800" y="2052273"/>
            <a:ext cx="7772400" cy="1470025"/>
          </a:xfrm>
        </p:spPr>
        <p:txBody>
          <a:bodyPr>
            <a:noAutofit/>
          </a:bodyPr>
          <a:lstStyle/>
          <a:p>
            <a:r>
              <a:rPr lang="en-US" sz="8000" b="1" dirty="0" smtClean="0">
                <a:solidFill>
                  <a:schemeClr val="bg1"/>
                </a:solidFill>
              </a:rPr>
              <a:t>Layers of the Rainforest</a:t>
            </a:r>
            <a:endParaRPr lang="en-US" sz="8000" b="1" dirty="0">
              <a:solidFill>
                <a:schemeClr val="bg1"/>
              </a:solidFill>
            </a:endParaRPr>
          </a:p>
        </p:txBody>
      </p:sp>
      <p:pic>
        <p:nvPicPr>
          <p:cNvPr id="25" name="layers of rainforest">
            <a:hlinkClick r:id="" action="ppaction://media"/>
          </p:cNvPr>
          <p:cNvPicPr>
            <a:picLocks noRot="1" noChangeAspect="1"/>
          </p:cNvPicPr>
          <p:nvPr>
            <a:wavAudioFile r:embed="rId2" name="layers of rainforest"/>
          </p:nvPr>
        </p:nvPicPr>
        <p:blipFill>
          <a:blip r:embed="rId8"/>
          <a:stretch>
            <a:fillRect/>
          </a:stretch>
        </p:blipFill>
        <p:spPr>
          <a:xfrm>
            <a:off x="9106941" y="187"/>
            <a:ext cx="282575" cy="2825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7898"/>
            <a:ext cx="8229600" cy="1143000"/>
          </a:xfrm>
        </p:spPr>
        <p:txBody>
          <a:bodyPr/>
          <a:lstStyle/>
          <a:p>
            <a:r>
              <a:rPr lang="en-US" b="1" dirty="0" smtClean="0">
                <a:solidFill>
                  <a:srgbClr val="008000"/>
                </a:solidFill>
                <a:effectLst>
                  <a:outerShdw blurRad="50800" dist="38100" dir="2700000">
                    <a:srgbClr val="000000">
                      <a:alpha val="43000"/>
                    </a:srgbClr>
                  </a:outerShdw>
                </a:effectLst>
              </a:rPr>
              <a:t>Four Layers of the Rainforest</a:t>
            </a:r>
            <a:endParaRPr lang="en-US" b="1" dirty="0">
              <a:solidFill>
                <a:srgbClr val="008000"/>
              </a:solidFill>
              <a:effectLst>
                <a:outerShdw blurRad="50800" dist="38100" dir="2700000">
                  <a:srgbClr val="000000">
                    <a:alpha val="43000"/>
                  </a:srgbClr>
                </a:outerShdw>
              </a:effectLst>
            </a:endParaRPr>
          </a:p>
        </p:txBody>
      </p:sp>
      <p:pic>
        <p:nvPicPr>
          <p:cNvPr id="5" name="Picture 4" descr="layers.jpg"/>
          <p:cNvPicPr>
            <a:picLocks noChangeAspect="1"/>
          </p:cNvPicPr>
          <p:nvPr/>
        </p:nvPicPr>
        <p:blipFill>
          <a:blip r:embed="rId2"/>
          <a:stretch>
            <a:fillRect/>
          </a:stretch>
        </p:blipFill>
        <p:spPr>
          <a:xfrm>
            <a:off x="1004405" y="1059743"/>
            <a:ext cx="7380907" cy="56997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ain Forest Floor.jpg"/>
          <p:cNvPicPr>
            <a:picLocks noChangeAspect="1"/>
          </p:cNvPicPr>
          <p:nvPr/>
        </p:nvPicPr>
        <p:blipFill>
          <a:blip r:embed="rId2"/>
          <a:stretch>
            <a:fillRect/>
          </a:stretch>
        </p:blipFill>
        <p:spPr>
          <a:xfrm>
            <a:off x="0" y="0"/>
            <a:ext cx="9144000" cy="6858001"/>
          </a:xfrm>
          <a:prstGeom prst="rect">
            <a:avLst/>
          </a:prstGeom>
        </p:spPr>
      </p:pic>
      <p:sp>
        <p:nvSpPr>
          <p:cNvPr id="2" name="Title 1"/>
          <p:cNvSpPr>
            <a:spLocks noGrp="1"/>
          </p:cNvSpPr>
          <p:nvPr>
            <p:ph type="title"/>
          </p:nvPr>
        </p:nvSpPr>
        <p:spPr/>
        <p:txBody>
          <a:bodyPr>
            <a:normAutofit/>
          </a:bodyPr>
          <a:lstStyle/>
          <a:p>
            <a:r>
              <a:rPr lang="en-US" sz="6000" b="1" dirty="0" smtClean="0">
                <a:solidFill>
                  <a:srgbClr val="FFFFFF"/>
                </a:solidFill>
                <a:effectLst>
                  <a:outerShdw blurRad="50800" dist="38100" dir="2700000">
                    <a:srgbClr val="000000">
                      <a:alpha val="43000"/>
                    </a:srgbClr>
                  </a:outerShdw>
                </a:effectLst>
              </a:rPr>
              <a:t>The Forest Floor</a:t>
            </a:r>
            <a:endParaRPr lang="en-US" sz="6000" b="1" dirty="0">
              <a:solidFill>
                <a:srgbClr val="FFFFFF"/>
              </a:solidFill>
              <a:effectLst>
                <a:outerShdw blurRad="50800" dist="38100" dir="2700000">
                  <a:srgbClr val="000000">
                    <a:alpha val="43000"/>
                  </a:srgbClr>
                </a:outerShdw>
              </a:effectLst>
            </a:endParaRPr>
          </a:p>
        </p:txBody>
      </p:sp>
      <p:sp>
        <p:nvSpPr>
          <p:cNvPr id="3" name="Content Placeholder 2"/>
          <p:cNvSpPr>
            <a:spLocks noGrp="1"/>
          </p:cNvSpPr>
          <p:nvPr>
            <p:ph idx="1"/>
          </p:nvPr>
        </p:nvSpPr>
        <p:spPr/>
        <p:txBody>
          <a:bodyPr>
            <a:normAutofit/>
          </a:bodyPr>
          <a:lstStyle/>
          <a:p>
            <a:r>
              <a:rPr lang="en-US" sz="3500" b="1" u="sng" dirty="0" smtClean="0">
                <a:solidFill>
                  <a:schemeClr val="bg1"/>
                </a:solidFill>
              </a:rPr>
              <a:t>Characteristics:</a:t>
            </a:r>
          </a:p>
          <a:p>
            <a:pPr lvl="1"/>
            <a:r>
              <a:rPr lang="en-US" sz="3500" dirty="0" smtClean="0">
                <a:solidFill>
                  <a:schemeClr val="bg1"/>
                </a:solidFill>
              </a:rPr>
              <a:t>Very dark and quiet</a:t>
            </a:r>
          </a:p>
          <a:p>
            <a:pPr lvl="1"/>
            <a:r>
              <a:rPr lang="en-US" sz="3500" dirty="0" smtClean="0">
                <a:solidFill>
                  <a:schemeClr val="bg1"/>
                </a:solidFill>
              </a:rPr>
              <a:t>Covered with rotting leaves</a:t>
            </a:r>
          </a:p>
          <a:p>
            <a:pPr lvl="1"/>
            <a:r>
              <a:rPr lang="en-US" sz="3500" dirty="0" smtClean="0">
                <a:solidFill>
                  <a:schemeClr val="bg1"/>
                </a:solidFill>
              </a:rPr>
              <a:t>Few ferns and bushes</a:t>
            </a:r>
          </a:p>
          <a:p>
            <a:pPr lvl="1"/>
            <a:r>
              <a:rPr lang="en-US" sz="3500" dirty="0" smtClean="0">
                <a:solidFill>
                  <a:schemeClr val="bg1"/>
                </a:solidFill>
              </a:rPr>
              <a:t>Giant trunks of canopy trees</a:t>
            </a:r>
            <a:endParaRPr lang="en-US" sz="35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ain Forest Floor.jpg"/>
          <p:cNvPicPr>
            <a:picLocks noChangeAspect="1"/>
          </p:cNvPicPr>
          <p:nvPr/>
        </p:nvPicPr>
        <p:blipFill>
          <a:blip r:embed="rId2"/>
          <a:stretch>
            <a:fillRect/>
          </a:stretch>
        </p:blipFill>
        <p:spPr>
          <a:xfrm>
            <a:off x="0" y="0"/>
            <a:ext cx="9144000" cy="6858001"/>
          </a:xfrm>
          <a:prstGeom prst="rect">
            <a:avLst/>
          </a:prstGeom>
        </p:spPr>
      </p:pic>
      <p:sp>
        <p:nvSpPr>
          <p:cNvPr id="2" name="Title 1"/>
          <p:cNvSpPr>
            <a:spLocks noGrp="1"/>
          </p:cNvSpPr>
          <p:nvPr>
            <p:ph type="title"/>
          </p:nvPr>
        </p:nvSpPr>
        <p:spPr/>
        <p:txBody>
          <a:bodyPr>
            <a:normAutofit/>
          </a:bodyPr>
          <a:lstStyle/>
          <a:p>
            <a:r>
              <a:rPr lang="en-US" sz="6000" b="1" dirty="0" smtClean="0">
                <a:solidFill>
                  <a:schemeClr val="bg1"/>
                </a:solidFill>
                <a:effectLst>
                  <a:outerShdw blurRad="50800" dist="38100" dir="2700000">
                    <a:srgbClr val="000000">
                      <a:alpha val="43000"/>
                    </a:srgbClr>
                  </a:outerShdw>
                </a:effectLst>
              </a:rPr>
              <a:t>The Understory</a:t>
            </a:r>
            <a:endParaRPr lang="en-US" sz="6000" b="1" dirty="0">
              <a:solidFill>
                <a:schemeClr val="bg1"/>
              </a:solidFill>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b="1" u="sng" dirty="0" smtClean="0">
                <a:solidFill>
                  <a:srgbClr val="FFFFFF"/>
                </a:solidFill>
              </a:rPr>
              <a:t>Characteristics:</a:t>
            </a:r>
          </a:p>
          <a:p>
            <a:pPr lvl="1"/>
            <a:r>
              <a:rPr lang="en-US" sz="3200" dirty="0" smtClean="0">
                <a:solidFill>
                  <a:srgbClr val="FFFFFF"/>
                </a:solidFill>
              </a:rPr>
              <a:t>Dark place</a:t>
            </a:r>
          </a:p>
          <a:p>
            <a:pPr lvl="1"/>
            <a:r>
              <a:rPr lang="en-US" sz="3200" dirty="0" smtClean="0">
                <a:solidFill>
                  <a:srgbClr val="FFFFFF"/>
                </a:solidFill>
              </a:rPr>
              <a:t>Entwined with vines, shrubs, and broad leaves</a:t>
            </a:r>
          </a:p>
          <a:p>
            <a:pPr lvl="1"/>
            <a:r>
              <a:rPr lang="en-US" sz="3200" dirty="0" smtClean="0">
                <a:solidFill>
                  <a:srgbClr val="FFFFFF"/>
                </a:solidFill>
              </a:rPr>
              <a:t>Provides great camouflage </a:t>
            </a:r>
          </a:p>
          <a:p>
            <a:pPr lvl="1"/>
            <a:r>
              <a:rPr lang="en-US" sz="3200" dirty="0" smtClean="0">
                <a:solidFill>
                  <a:srgbClr val="FFFFFF"/>
                </a:solidFill>
              </a:rPr>
              <a:t>Species travel between the understory and the canopy</a:t>
            </a:r>
          </a:p>
          <a:p>
            <a:pPr lvl="1"/>
            <a:r>
              <a:rPr lang="en-US" sz="3200" dirty="0" smtClean="0">
                <a:solidFill>
                  <a:srgbClr val="FFFFFF"/>
                </a:solidFill>
              </a:rPr>
              <a:t>Many nocturnal species in this layer</a:t>
            </a:r>
          </a:p>
          <a:p>
            <a:pPr lvl="1"/>
            <a:r>
              <a:rPr lang="en-US" sz="3200" dirty="0" smtClean="0">
                <a:solidFill>
                  <a:srgbClr val="FFFFFF"/>
                </a:solidFill>
              </a:rPr>
              <a:t>Home to bats, red-eyed tree frogs, jaguars, etc. </a:t>
            </a:r>
          </a:p>
          <a:p>
            <a:endParaRPr lang="en-US" sz="3500" b="1" dirty="0" smtClean="0">
              <a:solidFill>
                <a:srgbClr val="FFFFFF"/>
              </a:solidFill>
            </a:endParaRPr>
          </a:p>
          <a:p>
            <a:endParaRPr lang="en-US" sz="3500" b="1"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Rain Forest Floor.jpg"/>
          <p:cNvPicPr>
            <a:picLocks noChangeAspect="1"/>
          </p:cNvPicPr>
          <p:nvPr/>
        </p:nvPicPr>
        <p:blipFill>
          <a:blip r:embed="rId2"/>
          <a:stretch>
            <a:fillRect/>
          </a:stretch>
        </p:blipFill>
        <p:spPr>
          <a:xfrm>
            <a:off x="0" y="0"/>
            <a:ext cx="9144000" cy="6858001"/>
          </a:xfrm>
          <a:prstGeom prst="rect">
            <a:avLst/>
          </a:prstGeom>
        </p:spPr>
      </p:pic>
      <p:sp>
        <p:nvSpPr>
          <p:cNvPr id="2" name="Title 1"/>
          <p:cNvSpPr>
            <a:spLocks noGrp="1"/>
          </p:cNvSpPr>
          <p:nvPr>
            <p:ph type="title"/>
          </p:nvPr>
        </p:nvSpPr>
        <p:spPr/>
        <p:txBody>
          <a:bodyPr>
            <a:normAutofit/>
          </a:bodyPr>
          <a:lstStyle/>
          <a:p>
            <a:r>
              <a:rPr lang="en-US" sz="6000" b="1" dirty="0" smtClean="0">
                <a:solidFill>
                  <a:schemeClr val="bg1"/>
                </a:solidFill>
                <a:effectLst>
                  <a:outerShdw blurRad="50800" dist="38100" dir="2700000" algn="tl" rotWithShape="0">
                    <a:srgbClr val="000000">
                      <a:alpha val="43000"/>
                    </a:srgbClr>
                  </a:outerShdw>
                </a:effectLst>
              </a:rPr>
              <a:t>The Canopy</a:t>
            </a:r>
            <a:endParaRPr lang="en-US" sz="6000" b="1" dirty="0">
              <a:solidFill>
                <a:schemeClr val="bg1"/>
              </a:solidFill>
              <a:effectLst>
                <a:outerShdw blurRad="50800" dist="38100" dir="2700000" algn="tl" rotWithShape="0">
                  <a:srgbClr val="000000">
                    <a:alpha val="43000"/>
                  </a:srgbClr>
                </a:outerShdw>
              </a:effectLst>
            </a:endParaRPr>
          </a:p>
        </p:txBody>
      </p:sp>
      <p:sp>
        <p:nvSpPr>
          <p:cNvPr id="3" name="Content Placeholder 2"/>
          <p:cNvSpPr>
            <a:spLocks noGrp="1"/>
          </p:cNvSpPr>
          <p:nvPr>
            <p:ph idx="1"/>
          </p:nvPr>
        </p:nvSpPr>
        <p:spPr>
          <a:xfrm>
            <a:off x="457200" y="1600200"/>
            <a:ext cx="8229600" cy="5257800"/>
          </a:xfrm>
        </p:spPr>
        <p:txBody>
          <a:bodyPr>
            <a:noAutofit/>
          </a:bodyPr>
          <a:lstStyle/>
          <a:p>
            <a:r>
              <a:rPr lang="en-US" b="1" u="sng" dirty="0" smtClean="0">
                <a:solidFill>
                  <a:schemeClr val="bg1"/>
                </a:solidFill>
              </a:rPr>
              <a:t>Characteristics:</a:t>
            </a:r>
          </a:p>
          <a:p>
            <a:pPr lvl="1"/>
            <a:r>
              <a:rPr lang="en-US" sz="3200" dirty="0" smtClean="0">
                <a:solidFill>
                  <a:schemeClr val="bg1"/>
                </a:solidFill>
              </a:rPr>
              <a:t>Primary life sustaining layer</a:t>
            </a:r>
          </a:p>
          <a:p>
            <a:pPr lvl="1"/>
            <a:r>
              <a:rPr lang="en-US" sz="3200" dirty="0" smtClean="0">
                <a:solidFill>
                  <a:schemeClr val="bg1"/>
                </a:solidFill>
              </a:rPr>
              <a:t>Abundance of food </a:t>
            </a:r>
          </a:p>
          <a:p>
            <a:pPr lvl="1"/>
            <a:r>
              <a:rPr lang="en-US" sz="3200" dirty="0" smtClean="0">
                <a:solidFill>
                  <a:schemeClr val="bg1"/>
                </a:solidFill>
              </a:rPr>
              <a:t>Forms a natural roof over the understory and forest floor</a:t>
            </a:r>
          </a:p>
          <a:p>
            <a:pPr lvl="1"/>
            <a:r>
              <a:rPr lang="en-US" sz="3200" dirty="0" smtClean="0">
                <a:solidFill>
                  <a:schemeClr val="bg1"/>
                </a:solidFill>
              </a:rPr>
              <a:t>Home to many species, including Birds, Butterflies, Monkeys, Parrots, the slow moving sloth, Tree Frogs, Toucans, Jaguars and Leopard</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ain Forest Floor.jpg"/>
          <p:cNvPicPr>
            <a:picLocks noChangeAspect="1"/>
          </p:cNvPicPr>
          <p:nvPr/>
        </p:nvPicPr>
        <p:blipFill>
          <a:blip r:embed="rId2"/>
          <a:stretch>
            <a:fillRect/>
          </a:stretch>
        </p:blipFill>
        <p:spPr>
          <a:xfrm>
            <a:off x="0" y="0"/>
            <a:ext cx="9144000" cy="6858001"/>
          </a:xfrm>
          <a:prstGeom prst="rect">
            <a:avLst/>
          </a:prstGeom>
        </p:spPr>
      </p:pic>
      <p:sp>
        <p:nvSpPr>
          <p:cNvPr id="2" name="Title 1"/>
          <p:cNvSpPr>
            <a:spLocks noGrp="1"/>
          </p:cNvSpPr>
          <p:nvPr>
            <p:ph type="title"/>
          </p:nvPr>
        </p:nvSpPr>
        <p:spPr/>
        <p:txBody>
          <a:bodyPr>
            <a:normAutofit/>
          </a:bodyPr>
          <a:lstStyle/>
          <a:p>
            <a:r>
              <a:rPr lang="en-US" sz="6000" b="1" dirty="0" smtClean="0">
                <a:solidFill>
                  <a:srgbClr val="FFFFFF"/>
                </a:solidFill>
                <a:effectLst>
                  <a:outerShdw blurRad="50800" dist="38100" dir="2700000">
                    <a:srgbClr val="000000">
                      <a:alpha val="43000"/>
                    </a:srgbClr>
                  </a:outerShdw>
                </a:effectLst>
              </a:rPr>
              <a:t>The Emergent Layer</a:t>
            </a:r>
            <a:endParaRPr lang="en-US" sz="6000" b="1" dirty="0">
              <a:solidFill>
                <a:srgbClr val="FFFFFF"/>
              </a:solidFill>
              <a:effectLst>
                <a:outerShdw blurRad="50800" dist="38100" dir="2700000">
                  <a:srgbClr val="000000">
                    <a:alpha val="43000"/>
                  </a:srgbClr>
                </a:outerShdw>
              </a:effectLst>
            </a:endParaRPr>
          </a:p>
        </p:txBody>
      </p:sp>
      <p:sp>
        <p:nvSpPr>
          <p:cNvPr id="3" name="Content Placeholder 2"/>
          <p:cNvSpPr>
            <a:spLocks noGrp="1"/>
          </p:cNvSpPr>
          <p:nvPr>
            <p:ph idx="1"/>
          </p:nvPr>
        </p:nvSpPr>
        <p:spPr/>
        <p:txBody>
          <a:bodyPr>
            <a:normAutofit/>
          </a:bodyPr>
          <a:lstStyle/>
          <a:p>
            <a:r>
              <a:rPr lang="en-US" b="1" u="sng" dirty="0" smtClean="0">
                <a:solidFill>
                  <a:srgbClr val="FFFFFF"/>
                </a:solidFill>
              </a:rPr>
              <a:t>Characteristics:</a:t>
            </a:r>
          </a:p>
          <a:p>
            <a:pPr lvl="1"/>
            <a:r>
              <a:rPr lang="en-US" sz="3200" dirty="0" smtClean="0">
                <a:solidFill>
                  <a:srgbClr val="FFFFFF"/>
                </a:solidFill>
              </a:rPr>
              <a:t>Highest level of the rainforest</a:t>
            </a:r>
          </a:p>
          <a:p>
            <a:pPr lvl="1"/>
            <a:r>
              <a:rPr lang="en-US" sz="3200" dirty="0" smtClean="0">
                <a:solidFill>
                  <a:srgbClr val="FFFFFF"/>
                </a:solidFill>
              </a:rPr>
              <a:t>180 to 200 feet in height</a:t>
            </a:r>
          </a:p>
          <a:p>
            <a:pPr lvl="1"/>
            <a:r>
              <a:rPr lang="en-US" sz="3200" dirty="0" smtClean="0">
                <a:solidFill>
                  <a:srgbClr val="FFFFFF"/>
                </a:solidFill>
              </a:rPr>
              <a:t>Receives the most sunlight</a:t>
            </a:r>
          </a:p>
          <a:p>
            <a:pPr lvl="1"/>
            <a:r>
              <a:rPr lang="en-US" sz="3200" dirty="0" smtClean="0">
                <a:solidFill>
                  <a:srgbClr val="FFFFFF"/>
                </a:solidFill>
              </a:rPr>
              <a:t>A safe area for species to protect themselves from predators</a:t>
            </a:r>
          </a:p>
          <a:p>
            <a:pPr lvl="1"/>
            <a:r>
              <a:rPr lang="en-US" sz="3200" dirty="0" smtClean="0">
                <a:solidFill>
                  <a:srgbClr val="FFFFFF"/>
                </a:solidFill>
              </a:rPr>
              <a:t>Home to monkeys, birds, eagles, bats</a:t>
            </a:r>
            <a:endParaRPr lang="en-US" sz="32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9"/>
            <a:ext cx="8229600" cy="1143000"/>
          </a:xfrm>
        </p:spPr>
        <p:txBody>
          <a:bodyPr>
            <a:normAutofit/>
          </a:bodyPr>
          <a:lstStyle/>
          <a:p>
            <a:r>
              <a:rPr lang="en-US" b="1" dirty="0" smtClean="0">
                <a:solidFill>
                  <a:srgbClr val="FFFFFF"/>
                </a:solidFill>
                <a:effectLst>
                  <a:outerShdw blurRad="50800" dist="38100" dir="2700000">
                    <a:srgbClr val="000000">
                      <a:alpha val="43000"/>
                    </a:srgbClr>
                  </a:outerShdw>
                </a:effectLst>
              </a:rPr>
              <a:t>Animals in the Rainforest</a:t>
            </a:r>
            <a:endParaRPr lang="en-US" b="1" dirty="0">
              <a:solidFill>
                <a:srgbClr val="FFFFFF"/>
              </a:solidFill>
              <a:effectLst>
                <a:outerShdw blurRad="50800" dist="38100" dir="2700000">
                  <a:srgbClr val="000000">
                    <a:alpha val="43000"/>
                  </a:srgbClr>
                </a:outerShdw>
              </a:effectLst>
            </a:endParaRPr>
          </a:p>
        </p:txBody>
      </p:sp>
      <p:pic>
        <p:nvPicPr>
          <p:cNvPr id="4" name="Picture 3" descr="Screen shot 2010-04-16 at 7.00.17 PM.png"/>
          <p:cNvPicPr>
            <a:picLocks noChangeAspect="1"/>
          </p:cNvPicPr>
          <p:nvPr/>
        </p:nvPicPr>
        <p:blipFill>
          <a:blip r:embed="rId2"/>
          <a:srcRect t="3857"/>
          <a:stretch>
            <a:fillRect/>
          </a:stretch>
        </p:blipFill>
        <p:spPr>
          <a:xfrm>
            <a:off x="224118" y="1613647"/>
            <a:ext cx="8689727" cy="48857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effectLst>
                  <a:outerShdw blurRad="50800" dist="38100" dir="2700000">
                    <a:srgbClr val="000000">
                      <a:alpha val="43000"/>
                    </a:srgbClr>
                  </a:outerShdw>
                </a:effectLst>
              </a:rPr>
              <a:t>Plants of the Rainforest</a:t>
            </a:r>
            <a:endParaRPr lang="en-US" b="1" dirty="0">
              <a:solidFill>
                <a:srgbClr val="FFFFFF"/>
              </a:solidFill>
              <a:effectLst>
                <a:outerShdw blurRad="50800" dist="38100" dir="2700000">
                  <a:srgbClr val="000000">
                    <a:alpha val="43000"/>
                  </a:srgbClr>
                </a:outerShdw>
              </a:effectLst>
            </a:endParaRPr>
          </a:p>
        </p:txBody>
      </p:sp>
      <p:pic>
        <p:nvPicPr>
          <p:cNvPr id="4" name="Picture 3" descr="Screen shot 2010-04-16 at 6.58.14 PM.png"/>
          <p:cNvPicPr>
            <a:picLocks noChangeAspect="1"/>
          </p:cNvPicPr>
          <p:nvPr/>
        </p:nvPicPr>
        <p:blipFill>
          <a:blip r:embed="rId2"/>
          <a:stretch>
            <a:fillRect/>
          </a:stretch>
        </p:blipFill>
        <p:spPr>
          <a:xfrm>
            <a:off x="209177" y="1692648"/>
            <a:ext cx="8695764" cy="4657351"/>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TotalTime>
  <Words>273</Words>
  <Application>Microsoft Macintosh PowerPoint</Application>
  <PresentationFormat>On-screen Show (4:3)</PresentationFormat>
  <Paragraphs>39</Paragraphs>
  <Slides>8</Slides>
  <Notes>1</Notes>
  <HiddenSlides>0</HiddenSlides>
  <MMClips>1</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Layers of the Rainforest</vt:lpstr>
      <vt:lpstr>Four Layers of the Rainforest</vt:lpstr>
      <vt:lpstr>The Forest Floor</vt:lpstr>
      <vt:lpstr>The Understory</vt:lpstr>
      <vt:lpstr>The Canopy</vt:lpstr>
      <vt:lpstr>The Emergent Layer</vt:lpstr>
      <vt:lpstr>Animals in the Rainforest</vt:lpstr>
      <vt:lpstr>Plants of the Rainforest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Layers of the Rainforest</dc:title>
  <dc:creator>Kelly Morrissey</dc:creator>
  <cp:lastModifiedBy>Kelly Morrissey</cp:lastModifiedBy>
  <cp:revision>6</cp:revision>
  <dcterms:created xsi:type="dcterms:W3CDTF">2010-04-29T03:40:07Z</dcterms:created>
  <dcterms:modified xsi:type="dcterms:W3CDTF">2010-04-29T04:33:54Z</dcterms:modified>
</cp:coreProperties>
</file>